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867" autoAdjust="0"/>
    <p:restoredTop sz="94660"/>
  </p:normalViewPr>
  <p:slideViewPr>
    <p:cSldViewPr snapToGrid="0">
      <p:cViewPr>
        <p:scale>
          <a:sx n="125" d="100"/>
          <a:sy n="125" d="100"/>
        </p:scale>
        <p:origin x="-1512" y="-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2018-10-11</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2018-10-11</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6761" y="1726618"/>
            <a:ext cx="8581510" cy="2809301"/>
          </a:xfrm>
        </p:spPr>
        <p:txBody>
          <a:bodyPr>
            <a:normAutofit/>
          </a:bodyPr>
          <a:lstStyle/>
          <a:p>
            <a:r>
              <a:rPr lang="lt-LT" dirty="0" smtClean="0"/>
              <a:t>Bendra projekto vertė - </a:t>
            </a:r>
            <a:r>
              <a:rPr lang="en-GB" dirty="0"/>
              <a:t>215.102,5 </a:t>
            </a:r>
            <a:r>
              <a:rPr lang="en-GB" dirty="0" err="1" smtClean="0"/>
              <a:t>Eur</a:t>
            </a:r>
            <a:endParaRPr lang="lt-LT" dirty="0" smtClean="0"/>
          </a:p>
          <a:p>
            <a:endParaRPr lang="lt-LT" dirty="0" smtClean="0"/>
          </a:p>
          <a:p>
            <a:r>
              <a:rPr lang="lt-LT" dirty="0" smtClean="0"/>
              <a:t>Finansuojama iš Europos socialinio fondo</a:t>
            </a:r>
          </a:p>
          <a:p>
            <a:endParaRPr lang="lt-LT" dirty="0" smtClean="0"/>
          </a:p>
          <a:p>
            <a:r>
              <a:rPr lang="lt-LT" dirty="0" smtClean="0"/>
              <a:t>Projekto vykdytojas - Rokiškio rajono savivaldybės administracija. Projekto partneriai: Rokiškio socialinės </a:t>
            </a:r>
            <a:r>
              <a:rPr lang="lt-LT" dirty="0"/>
              <a:t>paramos centras, Visuomeninė organizacija ,,GELBĖKIT VAIKUS‘‘ bei VšĮ Saviugdos </a:t>
            </a:r>
            <a:r>
              <a:rPr lang="lt-LT" dirty="0" smtClean="0"/>
              <a:t>centras.</a:t>
            </a:r>
          </a:p>
          <a:p>
            <a:endParaRPr lang="lt-LT" dirty="0" smtClean="0"/>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lstStyle/>
          <a:p>
            <a:r>
              <a:rPr lang="lt-LT" dirty="0"/>
              <a:t>Kompleksinių paslaugų šeimai teikimas Rokiškio rajone</a:t>
            </a:r>
            <a:br>
              <a:rPr lang="lt-LT" dirty="0"/>
            </a:br>
            <a:r>
              <a:rPr lang="lt-LT" dirty="0"/>
              <a:t>Nr. </a:t>
            </a:r>
            <a:r>
              <a:rPr lang="lt-LT"/>
              <a:t>08.4.1-ESFA-V-416-10-0005</a:t>
            </a:r>
            <a:endParaRPr lang="lt-LT"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Projekto tikslas ir trumpas aprašymas</a:t>
            </a:r>
            <a:endParaRPr lang="en-GB"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
        <p:nvSpPr>
          <p:cNvPr id="3" name="Stačiakampis 2"/>
          <p:cNvSpPr/>
          <p:nvPr/>
        </p:nvSpPr>
        <p:spPr>
          <a:xfrm>
            <a:off x="830580" y="1261647"/>
            <a:ext cx="8237220" cy="276999"/>
          </a:xfrm>
          <a:prstGeom prst="rect">
            <a:avLst/>
          </a:prstGeom>
        </p:spPr>
        <p:txBody>
          <a:bodyPr wrap="square">
            <a:spAutoFit/>
          </a:bodyPr>
          <a:lstStyle/>
          <a:p>
            <a:pPr algn="just"/>
            <a:r>
              <a:rPr lang="lt-LT" sz="1200" b="1" dirty="0"/>
              <a:t>Tikslas</a:t>
            </a:r>
            <a:r>
              <a:rPr lang="lt-LT" sz="1200" dirty="0"/>
              <a:t> - suteikti Rokiškio rajono gyventojams kokybiškas, kompleksiškai teikiamas paslaugas šeimai.</a:t>
            </a:r>
            <a:endParaRPr lang="en-GB" sz="1200" dirty="0"/>
          </a:p>
        </p:txBody>
      </p:sp>
      <p:sp>
        <p:nvSpPr>
          <p:cNvPr id="4" name="Stačiakampis 3"/>
          <p:cNvSpPr/>
          <p:nvPr/>
        </p:nvSpPr>
        <p:spPr>
          <a:xfrm>
            <a:off x="830580" y="1768128"/>
            <a:ext cx="8595360" cy="3600986"/>
          </a:xfrm>
          <a:prstGeom prst="rect">
            <a:avLst/>
          </a:prstGeom>
        </p:spPr>
        <p:txBody>
          <a:bodyPr wrap="square">
            <a:spAutoFit/>
          </a:bodyPr>
          <a:lstStyle/>
          <a:p>
            <a:pPr algn="just"/>
            <a:r>
              <a:rPr lang="lt-LT" sz="1200" b="1" dirty="0" smtClean="0"/>
              <a:t>Trumpas projekto aprašymas </a:t>
            </a:r>
            <a:r>
              <a:rPr lang="lt-LT" sz="1200" dirty="0" smtClean="0"/>
              <a:t>Projektas </a:t>
            </a:r>
            <a:r>
              <a:rPr lang="lt-LT" sz="1200" dirty="0"/>
              <a:t>atitinka Rokiškio rajono savivaldybės strateginio plėtros iki 2022 metų plano vieną iš prioritetinių sričių – žmogiškųjų išteklių ir socialinės gerovės plėtra. Plane iškeltas uždavinys – teikti kokybiškas ir visiems prieinamas sveikatos priežiūros ir socialines paslaugas, didinti socialinių paslaugų kokybę ir prieinamumą, mažinti socialinę atskirtį, nes rajone ryškiai atsiskleidžia ekonominės padėties kaitos reiškiniai: nedarbas, migracija, gana didelis socialinių paslaugų gavėjų skaičius, nepakankamas vaikų ir jaunimo užimtumo užtikrinimas, augantis tėvų, kuriems trūksta tėvystės gebėjimų auklėjant ir ugdant vaikus, skaičius, didėja šeimų, kurioms reikalinga pagalba dėl sutrikusių santykių šeimoje, didelis socialinės rizikos šeimų skaičius. Kompleksiškai teikiamų paslaugų šeimai, kad galėtume tinkamai spręsti šeimoms iškylančias problemas, rajone nėra.</a:t>
            </a:r>
          </a:p>
          <a:p>
            <a:pPr algn="just"/>
            <a:r>
              <a:rPr lang="lt-LT" sz="1200" dirty="0"/>
              <a:t>Tikslinė grupė: jaunos šeimos (kurių bent vienas iš tėvų iki 29 m.), nes būtent jauname amžiuje, neturint gyvenimiškos patirties, pritrūksta žinių ir įgūdžių tinkamam visuomeniniam šeimos funkcionavimui užtikrinti, kai susiduriama su šeimos ir darbo įsipareigojimų derinimu, darbo paieška, vaikų priežiūra ir pan.; ir šeimos, turinčios sunkumų (nedarbas, liga, krizė). Atsižvelgiant į minėtas aplinkybes, rajono šeimoms svarbu pasiūlyti ir suteikti kompleksines paslaugas, siekti įgalinti šeimas, kol dar nėra iškilusios problemos arba kol šeimos ir darbo įsipareigojimų derinimo, vaikų priežiūros, tarpusavio santykių šeimoje problemos dar nėra įsisenėjusios, kad galima būtų išvengti su minėtomis problemomis susijusios bedarbystės, skurdo, vaikų nepriežiūros.</a:t>
            </a:r>
          </a:p>
          <a:p>
            <a:pPr algn="just"/>
            <a:r>
              <a:rPr lang="lt-LT" sz="1200" dirty="0"/>
              <a:t>Kad paslaugos šeimai būtų teikiamos kompleksiškai, lanksčiai, racionaliai naudojant turimus išteklius planuojame teikti šias paslaugas: pozityvios tėvystės mokymus, psichosocialinę pagalbą, šeimos įgūdžių ugdymą ir sociokultūrines paslaugas, </a:t>
            </a:r>
            <a:r>
              <a:rPr lang="lt-LT" sz="1200" dirty="0" smtClean="0"/>
              <a:t>potencialios </a:t>
            </a:r>
            <a:r>
              <a:rPr lang="lt-LT" sz="1200" dirty="0"/>
              <a:t>tikslinės grupės informavimo, konsultavimo apie kompleksiškai teikiamas paslaugas šeimai, įtraukimo į paslaugas priemonių vykdymo, tikslinių grupių informavimo apie kitas aktualias savivaldybėje teikiamas paslaugas.</a:t>
            </a:r>
          </a:p>
          <a:p>
            <a:pPr algn="just"/>
            <a:r>
              <a:rPr lang="lt-LT" sz="1200" dirty="0"/>
              <a:t>Paslaugas gaus 300 Rokiškio rajono asmenų (šeimų). Bendruomeninių šeimos namų funkcijas ir planuotas projekto veiklas vykdys NVO ir jos darbuotojai. Laukiamas rezultatas – 300 Rokiškio rajono asmenų (šeimų) gaus kokybiškas kompleksiškai suteiktas paslaugas.</a:t>
            </a:r>
            <a:endParaRPr lang="en-GB" sz="1200" dirty="0"/>
          </a:p>
        </p:txBody>
      </p:sp>
    </p:spTree>
    <p:extLst>
      <p:ext uri="{BB962C8B-B14F-4D97-AF65-F5344CB8AC3E}">
        <p14:creationId xmlns:p14="http://schemas.microsoft.com/office/powerpoint/2010/main" val="376829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a:xfrm>
            <a:off x="1161099" y="1084580"/>
            <a:ext cx="8394381" cy="3352800"/>
          </a:xfrm>
        </p:spPr>
        <p:txBody>
          <a:bodyPr>
            <a:noAutofit/>
          </a:bodyPr>
          <a:lstStyle/>
          <a:p>
            <a:pPr algn="just"/>
            <a:r>
              <a:rPr lang="lt-LT" sz="1200" dirty="0" smtClean="0"/>
              <a:t>Veiklos vykdomos nuo 2018 m. vasario 21 d. Didžiausias poreikis yra individualioms psichologo konsultacijoms, kurios vykdomos viso projekto laikotarpiu. Nuo veiklų vykdymo laikotarpio pradžios iki dabar šiomis paslaugomis pasinaudojo</a:t>
            </a:r>
            <a:r>
              <a:rPr lang="lt-LT" sz="1200" dirty="0"/>
              <a:t> </a:t>
            </a:r>
            <a:r>
              <a:rPr lang="lt-LT" sz="1200" dirty="0" smtClean="0"/>
              <a:t>152 asmenys.  Taip pat vykdomi pozityvios tėvystės mokymai, kuriuos sudaro 8 –</a:t>
            </a:r>
            <a:r>
              <a:rPr lang="lt-LT" sz="1200" dirty="0" err="1" smtClean="0"/>
              <a:t>ių</a:t>
            </a:r>
            <a:r>
              <a:rPr lang="lt-LT" sz="1200" dirty="0" smtClean="0"/>
              <a:t> paskaitų ciklas, buvo sudarytos  keturios tėvų grupės, iš viso 60 asmenų.   Iki šiol rajone nebuvo teikiama </a:t>
            </a:r>
            <a:r>
              <a:rPr lang="lt-LT" sz="1200" dirty="0" err="1" smtClean="0"/>
              <a:t>mediacijos</a:t>
            </a:r>
            <a:r>
              <a:rPr lang="lt-LT" sz="1200" dirty="0" smtClean="0"/>
              <a:t> paslauga ir pradėjus vykdyti projektą šia paslauga  pasinaudojo rajono šeimos, turinčios  teisinių problemų . </a:t>
            </a:r>
            <a:r>
              <a:rPr lang="lt-LT" sz="1200" dirty="0" err="1" smtClean="0"/>
              <a:t>Mediacija</a:t>
            </a:r>
            <a:r>
              <a:rPr lang="lt-LT" sz="1200" dirty="0" smtClean="0"/>
              <a:t> - tai taikus ginčų sprendimo būdas. </a:t>
            </a:r>
          </a:p>
          <a:p>
            <a:pPr algn="just"/>
            <a:r>
              <a:rPr lang="lt-LT" sz="1200" dirty="0" smtClean="0"/>
              <a:t>Vasarą buvo suorganizuotos  dviejų dienų stovyklos šeimoms, kurios lankė pozityvios tėvystės mokymo kursus. Stovyklų metu,  vyko psichologės paskaita, lankėsi  ir mokymus vedė žinomas lektorius Vaidas </a:t>
            </a:r>
            <a:r>
              <a:rPr lang="lt-LT" sz="1200" dirty="0" err="1" smtClean="0"/>
              <a:t>Arvasevičius</a:t>
            </a:r>
            <a:r>
              <a:rPr lang="lt-LT" sz="1200" dirty="0" smtClean="0"/>
              <a:t>. Vaikus linksmino ir ,,piratų lobių paieškos’’ programą vedė </a:t>
            </a:r>
            <a:r>
              <a:rPr lang="lt-LT" sz="1200" dirty="0" err="1" smtClean="0"/>
              <a:t>animatorė</a:t>
            </a:r>
            <a:r>
              <a:rPr lang="lt-LT" sz="1200" dirty="0" smtClean="0"/>
              <a:t> Monika. </a:t>
            </a:r>
          </a:p>
          <a:p>
            <a:pPr algn="just"/>
            <a:r>
              <a:rPr lang="lt-LT" sz="1200" dirty="0" smtClean="0"/>
              <a:t>Šiuo metu pradedama vykdyti šeimos terapija. Šeimos terapija organizuojama šeimoms, susiduriančioms su bendrų ryšių negebėjimo užmegzti tarpusavyje problema. Ši paslauga padės surasti naujų būdų, kaip spręsti konfliktus ir jų išvengti.  Taip pat prasidėjo grupinių paskaitų/užsiėmimų ciklas. Kuris yra numatytas dešimtyje seniūnijų ir jau pradėjo vykti Pandėlyje bei Rokiškyje. Ciklą </a:t>
            </a:r>
            <a:r>
              <a:rPr lang="lt-LT" sz="1200" dirty="0"/>
              <a:t>sudaro 6 </a:t>
            </a:r>
            <a:r>
              <a:rPr lang="lt-LT" sz="1200" dirty="0" smtClean="0"/>
              <a:t>–</a:t>
            </a:r>
            <a:r>
              <a:rPr lang="lt-LT" sz="1200" dirty="0" err="1" smtClean="0"/>
              <a:t>ių</a:t>
            </a:r>
            <a:r>
              <a:rPr lang="lt-LT" sz="1200" dirty="0" smtClean="0"/>
              <a:t> mokymų grupiniai (iki 20 asmenų) užsiėmimai bendruomenėje aktualiomis temomis, kurias veda lektoriai – psichologai.</a:t>
            </a:r>
          </a:p>
          <a:p>
            <a:pPr algn="just"/>
            <a:r>
              <a:rPr lang="lt-LT" sz="1200" dirty="0" smtClean="0"/>
              <a:t>Planuojame pradėti </a:t>
            </a:r>
            <a:r>
              <a:rPr lang="lt-LT" sz="1200" dirty="0"/>
              <a:t>vykdyti grupines psichologo konsultacijas, kurios bus organizuojamos asmenims, kurie buvo patyrę smurtą, susidūrė su sunkiomis ligomis, savižudybės atvejus artimoje aplinkoje ir kt. </a:t>
            </a:r>
            <a:r>
              <a:rPr lang="lt-LT" sz="1200" dirty="0" smtClean="0"/>
              <a:t> Grupių nariai bus priskiriami į grupes pagal problematiką. Susitikimų turinys bus įgyvendinamas atvejo analizės, gerosios patirties pasidalijimo pagalba.</a:t>
            </a:r>
            <a:endParaRPr lang="en-GB" sz="1200" dirty="0"/>
          </a:p>
          <a:p>
            <a:pPr algn="just"/>
            <a:endParaRPr lang="en-US" sz="1200" dirty="0"/>
          </a:p>
        </p:txBody>
      </p:sp>
    </p:spTree>
    <p:extLst>
      <p:ext uri="{BB962C8B-B14F-4D97-AF65-F5344CB8AC3E}">
        <p14:creationId xmlns:p14="http://schemas.microsoft.com/office/powerpoint/2010/main" val="1255923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o vietos rezervavimo ženklas 3"/>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6088" r="16088"/>
          <a:stretch>
            <a:fillRect/>
          </a:stretch>
        </p:blipFill>
        <p:spPr>
          <a:prstGeom prst="rect">
            <a:avLst/>
          </a:prstGeom>
          <a:ln>
            <a:noFill/>
          </a:ln>
          <a:effectLst>
            <a:outerShdw blurRad="190500" algn="tl" rotWithShape="0">
              <a:srgbClr val="000000">
                <a:alpha val="70000"/>
              </a:srgbClr>
            </a:outerShdw>
          </a:effectLst>
        </p:spPr>
      </p:pic>
      <p:pic>
        <p:nvPicPr>
          <p:cNvPr id="5" name="Paveikslėlio vietos rezervavimo ženklas 4"/>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16161" b="16161"/>
          <a:stretch>
            <a:fillRect/>
          </a:stretch>
        </p:blipFill>
        <p:spPr>
          <a:prstGeom prst="rect">
            <a:avLst/>
          </a:prstGeom>
          <a:ln>
            <a:noFill/>
          </a:ln>
          <a:effectLst>
            <a:outerShdw blurRad="190500" algn="tl" rotWithShape="0">
              <a:srgbClr val="000000">
                <a:alpha val="70000"/>
              </a:srgbClr>
            </a:outerShdw>
          </a:effectLst>
        </p:spPr>
      </p:pic>
      <p:sp>
        <p:nvSpPr>
          <p:cNvPr id="18" name="Title 17"/>
          <p:cNvSpPr>
            <a:spLocks noGrp="1"/>
          </p:cNvSpPr>
          <p:nvPr>
            <p:ph type="title"/>
          </p:nvPr>
        </p:nvSpPr>
        <p:spPr/>
        <p:txBody>
          <a:bodyPr>
            <a:normAutofit fontScale="90000"/>
          </a:bodyPr>
          <a:lstStyle/>
          <a:p>
            <a:r>
              <a:rPr lang="lt-LT" dirty="0" smtClean="0"/>
              <a:t>Nuotraukos (gali būti prieš projekto įgyvendinimą, įgyvendinimo metu, po projekto įgyvendinimo)</a:t>
            </a:r>
            <a:endParaRPr lang="lt-LT" dirty="0"/>
          </a:p>
        </p:txBody>
      </p:sp>
      <p:pic>
        <p:nvPicPr>
          <p:cNvPr id="7" name="Paveikslėlio vietos rezervavimo ženklas 6"/>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6960" b="6960"/>
          <a:stretch>
            <a:fillRect/>
          </a:stretch>
        </p:blipFill>
        <p:spPr>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426</TotalTime>
  <Words>699</Words>
  <Application>Microsoft Office PowerPoint</Application>
  <PresentationFormat>A4 formatas (210x297 mm)</PresentationFormat>
  <Paragraphs>19</Paragraphs>
  <Slides>4</Slides>
  <Notes>0</Notes>
  <HiddenSlides>0</HiddenSlides>
  <MMClips>0</MMClips>
  <ScaleCrop>false</ScaleCrop>
  <HeadingPairs>
    <vt:vector size="4" baseType="variant">
      <vt:variant>
        <vt:lpstr>Tema</vt:lpstr>
      </vt:variant>
      <vt:variant>
        <vt:i4>3</vt:i4>
      </vt:variant>
      <vt:variant>
        <vt:lpstr>Skaidrių pavadinimai</vt:lpstr>
      </vt:variant>
      <vt:variant>
        <vt:i4>4</vt:i4>
      </vt:variant>
    </vt:vector>
  </HeadingPairs>
  <TitlesOfParts>
    <vt:vector size="7" baseType="lpstr">
      <vt:lpstr>Fin MIn titulinis</vt:lpstr>
      <vt:lpstr>Teksto skaidrė</vt:lpstr>
      <vt:lpstr>Galtuinė skaidrė</vt:lpstr>
      <vt:lpstr>Kompleksinių paslaugų šeimai teikimas Rokiškio rajone Nr. 08.4.1-ESFA-V-416-10-0005</vt:lpstr>
      <vt:lpstr>Projekto tikslas ir trumpas aprašymas</vt:lpstr>
      <vt:lpstr>Situacija su projekto įgyvendinimu (kas šiuo metu vykdoma, kas jau įvykę)</vt:lpstr>
      <vt:lpstr>Nuotraukos (gali būti prieš projekto įgyvendinimą, įgyvendinimo metu, po projekto įgyvendinimo)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36</cp:revision>
  <dcterms:created xsi:type="dcterms:W3CDTF">2015-10-26T11:19:59Z</dcterms:created>
  <dcterms:modified xsi:type="dcterms:W3CDTF">2018-10-11T13:19:43Z</dcterms:modified>
</cp:coreProperties>
</file>